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34EF1-DE57-43B0-A29E-F55BCFEBC9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Interpreteren van een jaarverslag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5BC9E5-23E2-4646-A0C2-199E7681CA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2.  interpreteren van de kengetallen. </a:t>
            </a:r>
          </a:p>
          <a:p>
            <a:r>
              <a:rPr lang="nl-NL" dirty="0"/>
              <a:t>AOC-Oost 2018</a:t>
            </a:r>
          </a:p>
        </p:txBody>
      </p:sp>
    </p:spTree>
    <p:extLst>
      <p:ext uri="{BB962C8B-B14F-4D97-AF65-F5344CB8AC3E}">
        <p14:creationId xmlns:p14="http://schemas.microsoft.com/office/powerpoint/2010/main" val="10650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niet doen">
            <a:extLst>
              <a:ext uri="{FF2B5EF4-FFF2-40B4-BE49-F238E27FC236}">
                <a16:creationId xmlns:a16="http://schemas.microsoft.com/office/drawing/2014/main" id="{AC3F63EE-9AEA-40F3-957F-02674580D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44577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78A6814-B7E8-4467-B7FE-E0F57892D8CE}"/>
              </a:ext>
            </a:extLst>
          </p:cNvPr>
          <p:cNvSpPr txBox="1"/>
          <p:nvPr/>
        </p:nvSpPr>
        <p:spPr>
          <a:xfrm>
            <a:off x="284085" y="1619250"/>
            <a:ext cx="5637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C00000"/>
                </a:solidFill>
              </a:rPr>
              <a:t>Niet doen;</a:t>
            </a:r>
          </a:p>
          <a:p>
            <a:endParaRPr lang="nl-NL" sz="4000" dirty="0">
              <a:solidFill>
                <a:srgbClr val="C00000"/>
              </a:solidFill>
            </a:endParaRPr>
          </a:p>
          <a:p>
            <a:r>
              <a:rPr lang="nl-NL" sz="4000" dirty="0"/>
              <a:t>Oplossingen aandragen</a:t>
            </a:r>
          </a:p>
        </p:txBody>
      </p:sp>
    </p:spTree>
    <p:extLst>
      <p:ext uri="{BB962C8B-B14F-4D97-AF65-F5344CB8AC3E}">
        <p14:creationId xmlns:p14="http://schemas.microsoft.com/office/powerpoint/2010/main" val="257526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DC625-3FA9-4060-AC71-DCDCDCCB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88778"/>
            <a:ext cx="10394707" cy="1207362"/>
          </a:xfrm>
        </p:spPr>
        <p:txBody>
          <a:bodyPr/>
          <a:lstStyle/>
          <a:p>
            <a:r>
              <a:rPr lang="nl-NL" dirty="0"/>
              <a:t>DE TOEKOMST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11B2E2-F43D-460A-B290-99B49928D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437" y="2041863"/>
            <a:ext cx="10459071" cy="33400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De volgende les gaan we dieper in op deze </a:t>
            </a:r>
            <a:r>
              <a:rPr lang="nl-NL" sz="2800" i="1" dirty="0">
                <a:solidFill>
                  <a:schemeClr val="tx1"/>
                </a:solidFill>
              </a:rPr>
              <a:t>toekomst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Formuleer strategische adviezen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Creatieve onderdeel van de opdracht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</a:rPr>
              <a:t>Jouw mening, jouw maatregelen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895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00800" y="457200"/>
            <a:ext cx="3223592" cy="5715000"/>
          </a:xfrm>
        </p:spPr>
        <p:txBody>
          <a:bodyPr>
            <a:normAutofit/>
          </a:bodyPr>
          <a:lstStyle/>
          <a:p>
            <a:r>
              <a:rPr lang="nl-NL" sz="3600" dirty="0"/>
              <a:t>Opdracht 1 Kengetallen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B1F6E08-1DF0-43BA-883D-5DBEBFFBD05E}"/>
              </a:ext>
            </a:extLst>
          </p:cNvPr>
          <p:cNvSpPr/>
          <p:nvPr/>
        </p:nvSpPr>
        <p:spPr>
          <a:xfrm>
            <a:off x="213064" y="685801"/>
            <a:ext cx="64096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Solvabiliteit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Liquiditeit, beschreven aan de hand van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 err="1"/>
              <a:t>Current</a:t>
            </a:r>
            <a:r>
              <a:rPr lang="nl-NL" sz="2800" dirty="0"/>
              <a:t> ratio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Quick ratio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dirty="0"/>
              <a:t>Werkkapitaal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Rentabiliteit van het Eigen Vermogen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Rentabiliteit van het Totaal Vermogen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Omloopsnelheid en omzetduur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Privé opname</a:t>
            </a:r>
          </a:p>
        </p:txBody>
      </p:sp>
    </p:spTree>
    <p:extLst>
      <p:ext uri="{BB962C8B-B14F-4D97-AF65-F5344CB8AC3E}">
        <p14:creationId xmlns:p14="http://schemas.microsoft.com/office/powerpoint/2010/main" val="294691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nl-NL" dirty="0"/>
            </a:b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Opdracht 2</a:t>
            </a:r>
            <a:br>
              <a:rPr lang="nl-NL" dirty="0"/>
            </a:br>
            <a:r>
              <a:rPr lang="nl-NL" b="1" dirty="0"/>
              <a:t>Interpretatie van de kengetallen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739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14905" y="457201"/>
            <a:ext cx="5365071" cy="5624003"/>
          </a:xfrm>
        </p:spPr>
        <p:txBody>
          <a:bodyPr/>
          <a:lstStyle/>
          <a:p>
            <a:r>
              <a:rPr lang="nl-NL" dirty="0"/>
              <a:t>Norm</a:t>
            </a:r>
          </a:p>
          <a:p>
            <a:r>
              <a:rPr lang="nl-NL" dirty="0"/>
              <a:t>Trend</a:t>
            </a:r>
          </a:p>
          <a:p>
            <a:r>
              <a:rPr lang="nl-NL" dirty="0"/>
              <a:t>Betekenis</a:t>
            </a:r>
          </a:p>
          <a:p>
            <a:r>
              <a:rPr lang="nl-NL" dirty="0"/>
              <a:t>Toekomst</a:t>
            </a:r>
          </a:p>
          <a:p>
            <a:endParaRPr lang="nl-NL" dirty="0"/>
          </a:p>
          <a:p>
            <a:r>
              <a:rPr lang="nl-NL" u="sng" dirty="0"/>
              <a:t>Doel van de les</a:t>
            </a:r>
            <a:r>
              <a:rPr lang="nl-NL" dirty="0"/>
              <a:t>: </a:t>
            </a:r>
          </a:p>
          <a:p>
            <a:r>
              <a:rPr lang="nl-NL" dirty="0"/>
              <a:t>Het verbinden van kengetallen aan normen en hier voor lange en korte termijn betekenis aan geven.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010184" y="685800"/>
            <a:ext cx="5442010" cy="4383350"/>
          </a:xfrm>
        </p:spPr>
        <p:txBody>
          <a:bodyPr>
            <a:normAutofit/>
          </a:bodyPr>
          <a:lstStyle/>
          <a:p>
            <a:r>
              <a:rPr lang="nl-NL" dirty="0"/>
              <a:t>Sleutelwoorden en doel van de les</a:t>
            </a:r>
          </a:p>
        </p:txBody>
      </p:sp>
    </p:spTree>
    <p:extLst>
      <p:ext uri="{BB962C8B-B14F-4D97-AF65-F5344CB8AC3E}">
        <p14:creationId xmlns:p14="http://schemas.microsoft.com/office/powerpoint/2010/main" val="36567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nl-NL" dirty="0"/>
            </a:b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93941" y="685800"/>
            <a:ext cx="6288741" cy="2661082"/>
          </a:xfrm>
        </p:spPr>
        <p:txBody>
          <a:bodyPr/>
          <a:lstStyle/>
          <a:p>
            <a:r>
              <a:rPr lang="nl-NL" dirty="0"/>
              <a:t>Normen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9C91AEC-7A10-4FBA-BCAA-887724B82428}"/>
              </a:ext>
            </a:extLst>
          </p:cNvPr>
          <p:cNvSpPr/>
          <p:nvPr/>
        </p:nvSpPr>
        <p:spPr>
          <a:xfrm>
            <a:off x="319596" y="1136341"/>
            <a:ext cx="8824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Wat is een norm?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Waarom is er een norm?</a:t>
            </a:r>
            <a:br>
              <a:rPr lang="nl-NL" sz="2800" dirty="0"/>
            </a:b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2575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31619" y="548680"/>
            <a:ext cx="4776187" cy="4795677"/>
          </a:xfrm>
        </p:spPr>
        <p:txBody>
          <a:bodyPr/>
          <a:lstStyle/>
          <a:p>
            <a:br>
              <a:rPr lang="nl-NL" i="1" dirty="0"/>
            </a:br>
            <a:r>
              <a:rPr lang="nl-NL" i="1" dirty="0"/>
              <a:t>Voorbeeld 1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431" y="133166"/>
            <a:ext cx="6365289" cy="531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01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004482" y="2352582"/>
            <a:ext cx="4078200" cy="1953087"/>
          </a:xfrm>
        </p:spPr>
        <p:txBody>
          <a:bodyPr/>
          <a:lstStyle/>
          <a:p>
            <a:r>
              <a:rPr lang="nl-NL" dirty="0"/>
              <a:t>Voorbeeld 2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5F64D3C-2785-47B8-9CF2-DB3047FA4A71}"/>
              </a:ext>
            </a:extLst>
          </p:cNvPr>
          <p:cNvSpPr/>
          <p:nvPr/>
        </p:nvSpPr>
        <p:spPr>
          <a:xfrm>
            <a:off x="239697" y="1589103"/>
            <a:ext cx="89043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De solvabiliteit van een onderneming is 10%.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Wat houdt dit getal in?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Wat is de norm?</a:t>
            </a:r>
          </a:p>
        </p:txBody>
      </p:sp>
    </p:spTree>
    <p:extLst>
      <p:ext uri="{BB962C8B-B14F-4D97-AF65-F5344CB8AC3E}">
        <p14:creationId xmlns:p14="http://schemas.microsoft.com/office/powerpoint/2010/main" val="424290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7071C-AEE2-4A00-8DD7-85C855192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965447"/>
          </a:xfrm>
        </p:spPr>
        <p:txBody>
          <a:bodyPr/>
          <a:lstStyle/>
          <a:p>
            <a:r>
              <a:rPr lang="nl-NL" i="1" dirty="0"/>
              <a:t>De trend en de toekomst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08FFDF-5BDD-4A75-AC45-E0ED1FDD7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651247"/>
            <a:ext cx="10394707" cy="37306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Daarna zoek je voor alle kengetallen uit of dit slechts incidenteel is of dat er sprake is van een trend.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Geef een betekenis aan deze trend, wat betekent het voor deze onderneming?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Wat betekenen de kengetallen voor </a:t>
            </a:r>
            <a:r>
              <a:rPr lang="nl-NL" b="1" dirty="0">
                <a:solidFill>
                  <a:schemeClr val="tx1"/>
                </a:solidFill>
              </a:rPr>
              <a:t>de toekomst </a:t>
            </a:r>
            <a:r>
              <a:rPr lang="nl-NL" dirty="0">
                <a:solidFill>
                  <a:schemeClr val="tx1"/>
                </a:solidFill>
              </a:rPr>
              <a:t>(bijvoorbeeld komende 5 jaar) van de onderneming?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499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8DBA1-E0F0-4D4C-8768-44D0045F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685801"/>
            <a:ext cx="10618869" cy="938814"/>
          </a:xfrm>
        </p:spPr>
        <p:txBody>
          <a:bodyPr/>
          <a:lstStyle/>
          <a:p>
            <a:r>
              <a:rPr lang="nl-NL" dirty="0"/>
              <a:t>Samenvattend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864124-97A5-4685-BAF2-0DCCD7FE3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624615"/>
            <a:ext cx="10394707" cy="414587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Wat is de norm?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Welke waarde is nodig voor een gezond bedrijf?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Hoe verhoudt de berekende waarde </a:t>
            </a:r>
            <a:r>
              <a:rPr lang="nl-NL" sz="1400" dirty="0">
                <a:solidFill>
                  <a:schemeClr val="tx1"/>
                </a:solidFill>
              </a:rPr>
              <a:t>(van het laatste jaar) </a:t>
            </a:r>
            <a:r>
              <a:rPr lang="nl-NL" dirty="0">
                <a:solidFill>
                  <a:schemeClr val="tx1"/>
                </a:solidFill>
              </a:rPr>
              <a:t>zich tot de norm?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Hoger, lager of ongeveer gelijk?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Hoe is de trend?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Vergelijk de waarden van de laatste jaren.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Is de trend naar de norm toe of van de norm af?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Geef betekenis aan je constatering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Hoe ernstig is de afwijking t.o.v. de norm?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Wat betekent de afwijking concreet voor de toekomst van het bedrijf?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Is het een bedreiging?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Zo ja, waaruit bestaat die bedreiging?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5642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31</TotalTime>
  <Words>308</Words>
  <Application>Microsoft Office PowerPoint</Application>
  <PresentationFormat>Breedbeeld</PresentationFormat>
  <Paragraphs>64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Impact</vt:lpstr>
      <vt:lpstr>Belangrijke gebeurtenis</vt:lpstr>
      <vt:lpstr>Interpreteren van een jaarverslag</vt:lpstr>
      <vt:lpstr>Opdracht 1 Kengetallen</vt:lpstr>
      <vt:lpstr>Opdracht 2 Interpretatie van de kengetallen</vt:lpstr>
      <vt:lpstr>Sleutelwoorden en doel van de les</vt:lpstr>
      <vt:lpstr>Normen</vt:lpstr>
      <vt:lpstr> Voorbeeld 1  </vt:lpstr>
      <vt:lpstr>Voorbeeld 2</vt:lpstr>
      <vt:lpstr>De trend en de toekomst</vt:lpstr>
      <vt:lpstr>Samenvattend</vt:lpstr>
      <vt:lpstr>PowerPoint-presentatie</vt:lpstr>
      <vt:lpstr>DE TOEKOMST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Interpreteren van een jaarverslag</dc:title>
  <dc:creator>José Kamphuis</dc:creator>
  <cp:lastModifiedBy>José Kamphuis</cp:lastModifiedBy>
  <cp:revision>4</cp:revision>
  <dcterms:created xsi:type="dcterms:W3CDTF">2018-01-14T11:05:56Z</dcterms:created>
  <dcterms:modified xsi:type="dcterms:W3CDTF">2018-01-14T11:37:56Z</dcterms:modified>
</cp:coreProperties>
</file>